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75" r:id="rId3"/>
    <p:sldId id="276" r:id="rId4"/>
    <p:sldId id="277" r:id="rId5"/>
    <p:sldId id="281" r:id="rId6"/>
    <p:sldId id="270" r:id="rId7"/>
    <p:sldId id="271" r:id="rId8"/>
    <p:sldId id="278" r:id="rId9"/>
    <p:sldId id="279" r:id="rId10"/>
    <p:sldId id="280" r:id="rId11"/>
    <p:sldId id="273" r:id="rId1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3F03"/>
    <a:srgbClr val="F15B67"/>
    <a:srgbClr val="F15A66"/>
    <a:srgbClr val="E99735"/>
    <a:srgbClr val="015F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74" autoAdjust="0"/>
    <p:restoredTop sz="94660"/>
  </p:normalViewPr>
  <p:slideViewPr>
    <p:cSldViewPr>
      <p:cViewPr varScale="1">
        <p:scale>
          <a:sx n="73" d="100"/>
          <a:sy n="73" d="100"/>
        </p:scale>
        <p:origin x="720" y="5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en-US"/>
              <a:t>8/11/2023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en-US"/>
              <a:t>8/11/2023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oking up to clouds and blue sky surrounded by glass-walled building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3625" y="0"/>
            <a:ext cx="7315200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685801"/>
            <a:ext cx="3962400" cy="47243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8/11/2023</a:t>
            </a:fld>
            <a:endParaRPr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4839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8/11/2023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629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85412" y="685800"/>
            <a:ext cx="1295401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685800"/>
            <a:ext cx="9474253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8/11/2023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005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8/11/2023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78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90800"/>
            <a:ext cx="8229599" cy="2819400"/>
          </a:xfrm>
        </p:spPr>
        <p:txBody>
          <a:bodyPr anchor="b">
            <a:normAutofit/>
          </a:bodyPr>
          <a:lstStyle>
            <a:lvl1pPr algn="l"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8/11/2023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51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685800"/>
            <a:ext cx="5029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1614" y="685800"/>
            <a:ext cx="5029199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8/11/2023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701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664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1613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0025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8/11/2023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30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8/11/2023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44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8/11/2023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03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212" y="685800"/>
            <a:ext cx="670417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8/11/2023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472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875213" y="685800"/>
            <a:ext cx="6705600" cy="5486400"/>
          </a:xfrm>
          <a:ln w="63500">
            <a:solidFill>
              <a:schemeClr val="bg1"/>
            </a:solidFill>
            <a:miter lim="800000"/>
          </a:ln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8/11/2023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2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81C93FC7-9D1A-468B-98DB-D1E8D74418D9}" type="datetimeFigureOut">
              <a:rPr lang="en-US" smtClean="0"/>
              <a:pPr/>
              <a:t>8/11/2023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00984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999412" y="3093720"/>
            <a:ext cx="3962400" cy="3611880"/>
          </a:xfrm>
          <a:solidFill>
            <a:schemeClr val="dk1">
              <a:alpha val="83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dirty="0" smtClean="0"/>
              <a:t>SENRIN  SIM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THOUN EN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SREYLUCH LY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SOKHENG MEN</a:t>
            </a:r>
            <a:br>
              <a:rPr lang="en-US" dirty="0" smtClean="0"/>
            </a:b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VESNA CHOUN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7999412" y="1905000"/>
            <a:ext cx="3962400" cy="1188720"/>
          </a:xfr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77500" lnSpcReduction="20000"/>
          </a:bodyPr>
          <a:lstStyle/>
          <a:p>
            <a:r>
              <a:rPr lang="en-US" sz="4400" u="sng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Company visit</a:t>
            </a:r>
          </a:p>
          <a:p>
            <a:endParaRPr lang="en-US" sz="4400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en-US" sz="44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GROUP4</a:t>
            </a:r>
            <a:endParaRPr 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7135459" y="5533418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7135459" y="5533418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608012" y="914400"/>
            <a:ext cx="10918527" cy="5006789"/>
            <a:chOff x="730217" y="431074"/>
            <a:chExt cx="10918527" cy="5006789"/>
          </a:xfrm>
        </p:grpSpPr>
        <p:grpSp>
          <p:nvGrpSpPr>
            <p:cNvPr id="25" name="Group 24"/>
            <p:cNvGrpSpPr/>
            <p:nvPr/>
          </p:nvGrpSpPr>
          <p:grpSpPr>
            <a:xfrm>
              <a:off x="4334539" y="1759266"/>
              <a:ext cx="3048000" cy="3171218"/>
              <a:chOff x="1827212" y="2362200"/>
              <a:chExt cx="3048000" cy="3171218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1827212" y="2362200"/>
                <a:ext cx="3048000" cy="31712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208212" y="2775072"/>
                <a:ext cx="2301252" cy="2424880"/>
              </a:xfrm>
              <a:prstGeom prst="rect">
                <a:avLst/>
              </a:prstGeom>
            </p:spPr>
          </p:pic>
        </p:grpSp>
        <p:grpSp>
          <p:nvGrpSpPr>
            <p:cNvPr id="26" name="Group 25"/>
            <p:cNvGrpSpPr/>
            <p:nvPr/>
          </p:nvGrpSpPr>
          <p:grpSpPr>
            <a:xfrm>
              <a:off x="730217" y="1713551"/>
              <a:ext cx="2262033" cy="553094"/>
              <a:chOff x="5965979" y="1301726"/>
              <a:chExt cx="1911922" cy="553094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6797669" y="1347441"/>
                <a:ext cx="108023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DaunPenh" panose="01010101010101010101" pitchFamily="2" charset="0"/>
                  </a:rPr>
                  <a:t>service</a:t>
                </a:r>
                <a:endParaRPr lang="en-US" sz="2400" dirty="0"/>
              </a:p>
            </p:txBody>
          </p:sp>
          <p:pic>
            <p:nvPicPr>
              <p:cNvPr id="45" name="Picture 4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965979" y="1301726"/>
                <a:ext cx="762000" cy="553094"/>
              </a:xfrm>
              <a:prstGeom prst="rect">
                <a:avLst/>
              </a:prstGeom>
            </p:spPr>
          </p:pic>
        </p:grpSp>
        <p:grpSp>
          <p:nvGrpSpPr>
            <p:cNvPr id="27" name="Group 26"/>
            <p:cNvGrpSpPr/>
            <p:nvPr/>
          </p:nvGrpSpPr>
          <p:grpSpPr>
            <a:xfrm>
              <a:off x="8453712" y="1613650"/>
              <a:ext cx="2669900" cy="553094"/>
              <a:chOff x="6416669" y="2051053"/>
              <a:chExt cx="2669900" cy="553094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7309031" y="2051053"/>
                <a:ext cx="177753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DaunPenh" panose="01010101010101010101" pitchFamily="2" charset="0"/>
                  </a:rPr>
                  <a:t>Competition</a:t>
                </a:r>
                <a:endParaRPr lang="en-US" sz="2400" dirty="0"/>
              </a:p>
            </p:txBody>
          </p:sp>
          <p:pic>
            <p:nvPicPr>
              <p:cNvPr id="43" name="Picture 4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416669" y="2051053"/>
                <a:ext cx="762000" cy="553094"/>
              </a:xfrm>
              <a:prstGeom prst="rect">
                <a:avLst/>
              </a:prstGeom>
            </p:spPr>
          </p:pic>
        </p:grpSp>
        <p:grpSp>
          <p:nvGrpSpPr>
            <p:cNvPr id="33" name="Group 32"/>
            <p:cNvGrpSpPr/>
            <p:nvPr/>
          </p:nvGrpSpPr>
          <p:grpSpPr>
            <a:xfrm>
              <a:off x="3893338" y="431074"/>
              <a:ext cx="3572674" cy="553094"/>
              <a:chOff x="6636538" y="2940911"/>
              <a:chExt cx="3572674" cy="553094"/>
            </a:xfrm>
          </p:grpSpPr>
          <p:sp>
            <p:nvSpPr>
              <p:cNvPr id="40" name="Rectangle 39"/>
              <p:cNvSpPr/>
              <p:nvPr/>
            </p:nvSpPr>
            <p:spPr>
              <a:xfrm>
                <a:off x="7470642" y="2982405"/>
                <a:ext cx="273857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DaunPenh" panose="01010101010101010101" pitchFamily="2" charset="0"/>
                  </a:rPr>
                  <a:t>Missions and values</a:t>
                </a:r>
                <a:endParaRPr lang="en-US" sz="2400" dirty="0"/>
              </a:p>
            </p:txBody>
          </p:sp>
          <p:pic>
            <p:nvPicPr>
              <p:cNvPr id="41" name="Picture 4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636538" y="2940911"/>
                <a:ext cx="762000" cy="553094"/>
              </a:xfrm>
              <a:prstGeom prst="rect">
                <a:avLst/>
              </a:prstGeom>
            </p:spPr>
          </p:pic>
        </p:grpSp>
        <p:grpSp>
          <p:nvGrpSpPr>
            <p:cNvPr id="34" name="Group 33"/>
            <p:cNvGrpSpPr/>
            <p:nvPr/>
          </p:nvGrpSpPr>
          <p:grpSpPr>
            <a:xfrm>
              <a:off x="8609012" y="4839054"/>
              <a:ext cx="3039732" cy="553094"/>
              <a:chOff x="6567231" y="3885119"/>
              <a:chExt cx="3039732" cy="553094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7398538" y="3924170"/>
                <a:ext cx="22084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DaunPenh" panose="01010101010101010101" pitchFamily="2" charset="0"/>
                  </a:rPr>
                  <a:t>Future prospect</a:t>
                </a:r>
                <a:endParaRPr lang="en-US" sz="2400" dirty="0"/>
              </a:p>
            </p:txBody>
          </p:sp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567231" y="3885119"/>
                <a:ext cx="762000" cy="553094"/>
              </a:xfrm>
              <a:prstGeom prst="rect">
                <a:avLst/>
              </a:prstGeom>
            </p:spPr>
          </p:pic>
        </p:grpSp>
        <p:grpSp>
          <p:nvGrpSpPr>
            <p:cNvPr id="35" name="Group 34"/>
            <p:cNvGrpSpPr/>
            <p:nvPr/>
          </p:nvGrpSpPr>
          <p:grpSpPr>
            <a:xfrm>
              <a:off x="751077" y="4884769"/>
              <a:ext cx="2837461" cy="553094"/>
              <a:chOff x="5914613" y="4692573"/>
              <a:chExt cx="2837461" cy="553094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6802630" y="4738287"/>
                <a:ext cx="194944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DaunPenh" panose="01010101010101010101" pitchFamily="2" charset="0"/>
                  </a:rPr>
                  <a:t>Market target</a:t>
                </a:r>
                <a:endParaRPr lang="en-US" sz="2400" dirty="0"/>
              </a:p>
            </p:txBody>
          </p:sp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914613" y="4692573"/>
                <a:ext cx="762000" cy="55309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3040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20000"/>
                <a:lumOff val="80000"/>
              </a:schemeClr>
            </a:gs>
            <a:gs pos="15000">
              <a:schemeClr val="bg2">
                <a:lumMod val="40000"/>
                <a:lumOff val="60000"/>
              </a:schemeClr>
            </a:gs>
            <a:gs pos="100000">
              <a:schemeClr val="bg2"/>
            </a:gs>
          </a:gsLst>
          <a:lin ang="17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3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 descr="Cellcard – raising the profile of Cambodian businesses and proving Khmer  Can to the world. | Cellcar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Half Frame 8"/>
          <p:cNvSpPr/>
          <p:nvPr/>
        </p:nvSpPr>
        <p:spPr>
          <a:xfrm>
            <a:off x="0" y="3429000"/>
            <a:ext cx="4570412" cy="3429000"/>
          </a:xfrm>
          <a:prstGeom prst="halfFrame">
            <a:avLst>
              <a:gd name="adj1" fmla="val 2635"/>
              <a:gd name="adj2" fmla="val 24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utoShape 4" descr="Khmer Beverages | LinkedI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60374" y="3733800"/>
            <a:ext cx="342423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Khmer Beverages </a:t>
            </a: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(KHB) is Cambodia's leading producer of alcoholic and non-alcoholic beverages, 100% owned by Cambodian investors.</a:t>
            </a:r>
          </a:p>
        </p:txBody>
      </p:sp>
      <p:pic>
        <p:nvPicPr>
          <p:cNvPr id="1026" name="Picture 2" descr="https://i0.wp.com/www.kbcambodia.com/wp-content/uploads/2020/04/Khmer-Beverages-cover-1.jpg?fit=1024%2C684&amp;ssl=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12" y="0"/>
            <a:ext cx="7391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379412" y="2725426"/>
            <a:ext cx="4262437" cy="3316698"/>
            <a:chOff x="379412" y="2725426"/>
            <a:chExt cx="4262437" cy="3316698"/>
          </a:xfrm>
        </p:grpSpPr>
        <p:sp>
          <p:nvSpPr>
            <p:cNvPr id="8" name="Rectangle 7"/>
            <p:cNvSpPr/>
            <p:nvPr/>
          </p:nvSpPr>
          <p:spPr>
            <a:xfrm>
              <a:off x="460373" y="3733800"/>
              <a:ext cx="3424237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Khmer Beverages </a:t>
              </a:r>
              <a:r>
                <a:rPr lang="en-US" sz="24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(KHB) is Cambodia's leading producer of alcoholic and non-alcoholic beverages, 100% owned by Cambodian investors.</a:t>
              </a: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379412" y="2725426"/>
              <a:ext cx="426243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solidFill>
                    <a:srgbClr val="F15B67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Khmer Beverages</a:t>
              </a:r>
              <a:endParaRPr lang="en-US" sz="4400" b="1" dirty="0">
                <a:solidFill>
                  <a:srgbClr val="F15B6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2560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12" y="1405303"/>
            <a:ext cx="4648200" cy="388620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6399212" y="1411834"/>
            <a:ext cx="4878388" cy="3348531"/>
            <a:chOff x="6436377" y="311301"/>
            <a:chExt cx="4878388" cy="3348531"/>
          </a:xfrm>
        </p:grpSpPr>
        <p:sp>
          <p:nvSpPr>
            <p:cNvPr id="11" name="Rectangle 10"/>
            <p:cNvSpPr/>
            <p:nvPr/>
          </p:nvSpPr>
          <p:spPr>
            <a:xfrm>
              <a:off x="6437965" y="1720840"/>
              <a:ext cx="4876800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Khmer Beverages is one of Chip </a:t>
              </a:r>
              <a:r>
                <a:rPr lang="en-US" sz="2400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Mong</a:t>
              </a:r>
              <a:r>
                <a:rPr lang="en-US" sz="24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Group's business units. Founded in 2009, Khmer Beverages is a leading producer of alcoholic and </a:t>
              </a:r>
              <a:r>
                <a:rPr lang="en-US" sz="2400" dirty="0" smtClean="0">
                  <a:latin typeface="Calibri Light" panose="020F0302020204030204" pitchFamily="34" charset="0"/>
                  <a:cs typeface="Calibri Light" panose="020F0302020204030204" pitchFamily="34" charset="0"/>
                </a:rPr>
                <a:t>non-alcoholic beverages.</a:t>
              </a:r>
              <a:endParaRPr lang="en-US" sz="2400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436377" y="311301"/>
              <a:ext cx="4571999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 smtClean="0">
                  <a:latin typeface="Garamond" panose="02020404030301010803" pitchFamily="18" charset="0"/>
                </a:rPr>
                <a:t>About Khmer Beverages</a:t>
              </a:r>
              <a:endParaRPr lang="en-US" sz="4400" b="1" dirty="0">
                <a:latin typeface="Garamond" panose="020204040303010108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880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7135459" y="5533418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</p:txBody>
      </p:sp>
      <p:grpSp>
        <p:nvGrpSpPr>
          <p:cNvPr id="10" name="Group 9"/>
          <p:cNvGrpSpPr/>
          <p:nvPr/>
        </p:nvGrpSpPr>
        <p:grpSpPr>
          <a:xfrm>
            <a:off x="836612" y="718746"/>
            <a:ext cx="10485845" cy="5276337"/>
            <a:chOff x="847502" y="304800"/>
            <a:chExt cx="10485845" cy="5276337"/>
          </a:xfrm>
        </p:grpSpPr>
        <p:grpSp>
          <p:nvGrpSpPr>
            <p:cNvPr id="9" name="Group 8"/>
            <p:cNvGrpSpPr/>
            <p:nvPr/>
          </p:nvGrpSpPr>
          <p:grpSpPr>
            <a:xfrm>
              <a:off x="3801344" y="1882338"/>
              <a:ext cx="3242911" cy="3129045"/>
              <a:chOff x="3732212" y="1595355"/>
              <a:chExt cx="3242911" cy="312904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3732212" y="1595355"/>
                <a:ext cx="3242911" cy="3129045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37012" y="1857088"/>
                <a:ext cx="2667000" cy="2562512"/>
              </a:xfrm>
              <a:prstGeom prst="rect">
                <a:avLst/>
              </a:prstGeom>
            </p:spPr>
          </p:pic>
        </p:grpSp>
        <p:grpSp>
          <p:nvGrpSpPr>
            <p:cNvPr id="2" name="Group 1"/>
            <p:cNvGrpSpPr/>
            <p:nvPr/>
          </p:nvGrpSpPr>
          <p:grpSpPr>
            <a:xfrm>
              <a:off x="847502" y="1633962"/>
              <a:ext cx="2230926" cy="789300"/>
              <a:chOff x="5754889" y="1196149"/>
              <a:chExt cx="2230926" cy="7893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6797669" y="1347441"/>
                <a:ext cx="118814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 smtClean="0">
                    <a:latin typeface="Calibri" panose="020F0502020204030204" pitchFamily="34" charset="0"/>
                    <a:cs typeface="DaunPenh" panose="01010101010101010101" pitchFamily="2" charset="0"/>
                  </a:rPr>
                  <a:t>Pruduct</a:t>
                </a:r>
                <a:endParaRPr lang="en-US" sz="2400" dirty="0"/>
              </a:p>
            </p:txBody>
          </p:sp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754889" y="1196149"/>
                <a:ext cx="988125" cy="789300"/>
              </a:xfrm>
              <a:prstGeom prst="rect">
                <a:avLst/>
              </a:prstGeom>
            </p:spPr>
          </p:pic>
        </p:grpSp>
        <p:grpSp>
          <p:nvGrpSpPr>
            <p:cNvPr id="3" name="Group 2"/>
            <p:cNvGrpSpPr/>
            <p:nvPr/>
          </p:nvGrpSpPr>
          <p:grpSpPr>
            <a:xfrm>
              <a:off x="7590473" y="1692857"/>
              <a:ext cx="2777820" cy="730405"/>
              <a:chOff x="6320906" y="2034955"/>
              <a:chExt cx="2777820" cy="730405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7321188" y="2153417"/>
                <a:ext cx="177753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DaunPenh" panose="01010101010101010101" pitchFamily="2" charset="0"/>
                  </a:rPr>
                  <a:t>Competition</a:t>
                </a:r>
                <a:endParaRPr lang="en-US" sz="2400" dirty="0"/>
              </a:p>
            </p:txBody>
          </p:sp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320906" y="2034955"/>
                <a:ext cx="988125" cy="730405"/>
              </a:xfrm>
              <a:prstGeom prst="rect">
                <a:avLst/>
              </a:prstGeom>
            </p:spPr>
          </p:pic>
        </p:grpSp>
        <p:grpSp>
          <p:nvGrpSpPr>
            <p:cNvPr id="5" name="Group 4"/>
            <p:cNvGrpSpPr/>
            <p:nvPr/>
          </p:nvGrpSpPr>
          <p:grpSpPr>
            <a:xfrm>
              <a:off x="7618412" y="4750108"/>
              <a:ext cx="3714935" cy="831029"/>
              <a:chOff x="6494277" y="2850431"/>
              <a:chExt cx="3714935" cy="831029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470642" y="2982405"/>
                <a:ext cx="273857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DaunPenh" panose="01010101010101010101" pitchFamily="2" charset="0"/>
                  </a:rPr>
                  <a:t>Missions and values</a:t>
                </a:r>
                <a:endParaRPr lang="en-US" sz="2400" dirty="0"/>
              </a:p>
            </p:txBody>
          </p:sp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494277" y="2850431"/>
                <a:ext cx="988125" cy="831029"/>
              </a:xfrm>
              <a:prstGeom prst="rect">
                <a:avLst/>
              </a:prstGeom>
            </p:spPr>
          </p:pic>
        </p:grpSp>
        <p:grpSp>
          <p:nvGrpSpPr>
            <p:cNvPr id="6" name="Group 5"/>
            <p:cNvGrpSpPr/>
            <p:nvPr/>
          </p:nvGrpSpPr>
          <p:grpSpPr>
            <a:xfrm>
              <a:off x="3841369" y="304800"/>
              <a:ext cx="3196550" cy="854358"/>
              <a:chOff x="6490145" y="3766531"/>
              <a:chExt cx="3196550" cy="854358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7478270" y="3916452"/>
                <a:ext cx="220842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DaunPenh" panose="01010101010101010101" pitchFamily="2" charset="0"/>
                  </a:rPr>
                  <a:t>Future prospect</a:t>
                </a:r>
                <a:endParaRPr lang="en-US" sz="2400" dirty="0"/>
              </a:p>
            </p:txBody>
          </p:sp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490145" y="3766531"/>
                <a:ext cx="988125" cy="854358"/>
              </a:xfrm>
              <a:prstGeom prst="rect">
                <a:avLst/>
              </a:prstGeom>
            </p:spPr>
          </p:pic>
        </p:grpSp>
        <p:grpSp>
          <p:nvGrpSpPr>
            <p:cNvPr id="7" name="Group 6"/>
            <p:cNvGrpSpPr/>
            <p:nvPr/>
          </p:nvGrpSpPr>
          <p:grpSpPr>
            <a:xfrm>
              <a:off x="847502" y="4750107"/>
              <a:ext cx="2917759" cy="831029"/>
              <a:chOff x="5750757" y="4620889"/>
              <a:chExt cx="2917759" cy="831029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6719072" y="4788857"/>
                <a:ext cx="194944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dirty="0">
                    <a:latin typeface="Calibri" panose="020F0502020204030204" pitchFamily="34" charset="0"/>
                    <a:ea typeface="Calibri" panose="020F0502020204030204" pitchFamily="34" charset="0"/>
                    <a:cs typeface="DaunPenh" panose="01010101010101010101" pitchFamily="2" charset="0"/>
                  </a:rPr>
                  <a:t>Market target</a:t>
                </a:r>
                <a:endParaRPr lang="en-US" sz="2400" dirty="0"/>
              </a:p>
            </p:txBody>
          </p:sp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750757" y="4620889"/>
                <a:ext cx="988125" cy="83102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23699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ABA BANK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Cambodia's premier private financial institution</a:t>
            </a:r>
            <a:endParaRPr lang="en-US" dirty="0"/>
          </a:p>
        </p:txBody>
      </p:sp>
      <p:pic>
        <p:nvPicPr>
          <p:cNvPr id="1026" name="Picture 2" descr="https://www.ababank.com/fileadmin/user_upload/Main_Banner/ABA-basic-banking-new_2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812" y="762001"/>
            <a:ext cx="6096001" cy="548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50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me | ABA Bank Cambo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5389333" y="5334000"/>
            <a:ext cx="6797904" cy="9144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ABA Established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1996 as the Advanced Bank of Asia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become Cambodia's largest commercial bank by assets, deposits, loans, and </a:t>
            </a: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profitability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according to the Annual Supervision Report 2021 of the National Bank of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Cambodia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72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2073269" y="1319752"/>
            <a:ext cx="3641652" cy="378697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248321" y="1968602"/>
            <a:ext cx="473148" cy="493648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470642" y="2982405"/>
            <a:ext cx="2738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DaunPenh" panose="01010101010101010101" pitchFamily="2" charset="0"/>
              </a:rPr>
              <a:t>Missions and values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6797669" y="1347441"/>
            <a:ext cx="10802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DaunPenh" panose="01010101010101010101" pitchFamily="2" charset="0"/>
              </a:rPr>
              <a:t>service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6743014" y="4670395"/>
            <a:ext cx="19494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DaunPenh" panose="01010101010101010101" pitchFamily="2" charset="0"/>
              </a:rPr>
              <a:t>Market target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7309031" y="2051053"/>
            <a:ext cx="1777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DaunPenh" panose="01010101010101010101" pitchFamily="2" charset="0"/>
              </a:rPr>
              <a:t>Competition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7378338" y="3847415"/>
            <a:ext cx="22084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DaunPenh" panose="01010101010101010101" pitchFamily="2" charset="0"/>
              </a:rPr>
              <a:t>Future prospect</a:t>
            </a:r>
            <a:endParaRPr lang="en-US" sz="2400" dirty="0"/>
          </a:p>
        </p:txBody>
      </p:sp>
      <p:sp>
        <p:nvSpPr>
          <p:cNvPr id="18" name="Oval 17"/>
          <p:cNvSpPr/>
          <p:nvPr/>
        </p:nvSpPr>
        <p:spPr>
          <a:xfrm>
            <a:off x="6476921" y="2946144"/>
            <a:ext cx="473148" cy="493648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324521" y="3849752"/>
            <a:ext cx="473148" cy="493648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5730869" y="4613076"/>
            <a:ext cx="473148" cy="493648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35459" y="5533418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</p:txBody>
      </p:sp>
      <p:sp>
        <p:nvSpPr>
          <p:cNvPr id="24" name="Oval 23"/>
          <p:cNvSpPr/>
          <p:nvPr/>
        </p:nvSpPr>
        <p:spPr>
          <a:xfrm>
            <a:off x="5730869" y="1319752"/>
            <a:ext cx="473148" cy="493648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16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Half Frame 21"/>
          <p:cNvSpPr/>
          <p:nvPr/>
        </p:nvSpPr>
        <p:spPr>
          <a:xfrm>
            <a:off x="0" y="3429000"/>
            <a:ext cx="4570412" cy="3429000"/>
          </a:xfrm>
          <a:prstGeom prst="halfFrame">
            <a:avLst>
              <a:gd name="adj1" fmla="val 2635"/>
              <a:gd name="adj2" fmla="val 24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AutoShape 4" descr="Khmer Beverages | LinkedI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5212" y="0"/>
            <a:ext cx="7313613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460375" y="3804672"/>
            <a:ext cx="411003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A</a:t>
            </a:r>
            <a:r>
              <a:rPr lang="en-US" sz="2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unched </a:t>
            </a: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in 1997, Cellcard is Cambodia's longest-serving and only 100% Cambodian-owned operator, reputed for its long history of first-to-market innovations </a:t>
            </a:r>
          </a:p>
        </p:txBody>
      </p:sp>
      <p:sp>
        <p:nvSpPr>
          <p:cNvPr id="27" name="TextBox 26"/>
          <p:cNvSpPr txBox="1"/>
          <p:nvPr/>
        </p:nvSpPr>
        <p:spPr>
          <a:xfrm flipH="1">
            <a:off x="460375" y="2743200"/>
            <a:ext cx="2971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E99735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Cellcard</a:t>
            </a:r>
            <a:endParaRPr lang="en-US" sz="4400" b="1" dirty="0">
              <a:solidFill>
                <a:srgbClr val="E99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16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627812" y="762000"/>
            <a:ext cx="3733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C000"/>
                </a:solidFill>
                <a:latin typeface="Garamond" panose="02020404030301010803" pitchFamily="18" charset="0"/>
              </a:rPr>
              <a:t>About Cellcard</a:t>
            </a:r>
            <a:endParaRPr lang="en-US" sz="4400" b="1" dirty="0">
              <a:solidFill>
                <a:srgbClr val="FFC000"/>
              </a:solidFill>
              <a:latin typeface="Garamond" panose="02020404030301010803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627812" y="1600200"/>
            <a:ext cx="517711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Cellcard is a Cambodian-owned and operated mobile telecommunications operator, a category pioneer with </a:t>
            </a:r>
            <a:r>
              <a:rPr lang="en-US" sz="24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over 20 years of service, and currently one of the biggest operators in the Kingdom.</a:t>
            </a:r>
            <a:endParaRPr lang="en-US" sz="24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4413" cy="692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24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keting 16x9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marketing glass cube presentation (widescreen).potx" id="{454792B9-F7C6-4CDD-89A0-89451A081408}" vid="{E847D748-0CA0-4BC8-838F-3216ECA80016}"/>
    </a:ext>
  </a:extLst>
</a:theme>
</file>

<file path=ppt/theme/theme2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marketing glass cube presentation (widescreen)</Template>
  <TotalTime>429</TotalTime>
  <Words>231</Words>
  <Application>Microsoft Office PowerPoint</Application>
  <PresentationFormat>Custom</PresentationFormat>
  <Paragraphs>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Corbel</vt:lpstr>
      <vt:lpstr>DaunPenh</vt:lpstr>
      <vt:lpstr>Garamond</vt:lpstr>
      <vt:lpstr>Marketing 16x9</vt:lpstr>
      <vt:lpstr>SENRIN  SIM  THOUN EN  SREYLUCH LY  SOKHENG MEN   VESNA CHOUN</vt:lpstr>
      <vt:lpstr>PowerPoint Presentation</vt:lpstr>
      <vt:lpstr>PowerPoint Presentation</vt:lpstr>
      <vt:lpstr>PowerPoint Presentation</vt:lpstr>
      <vt:lpstr>ABA BANK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ABA BANK</dc:title>
  <dc:creator>SENRIN.SIM</dc:creator>
  <cp:lastModifiedBy>SENRIN.SIM</cp:lastModifiedBy>
  <cp:revision>16</cp:revision>
  <dcterms:created xsi:type="dcterms:W3CDTF">2023-07-30T05:04:44Z</dcterms:created>
  <dcterms:modified xsi:type="dcterms:W3CDTF">2023-08-11T05:10:59Z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